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60" r:id="rId4"/>
    <p:sldId id="263" r:id="rId5"/>
    <p:sldId id="262" r:id="rId6"/>
    <p:sldId id="265" r:id="rId7"/>
    <p:sldId id="266" r:id="rId8"/>
    <p:sldId id="259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77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33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2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0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6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7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0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Zone Creation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Collin Baumgart </a:t>
            </a:r>
            <a:br>
              <a:rPr lang="en-US" dirty="0"/>
            </a:br>
            <a:r>
              <a:rPr lang="en-US" dirty="0"/>
              <a:t>Next Level Ag Agronomist</a:t>
            </a:r>
          </a:p>
        </p:txBody>
      </p:sp>
    </p:spTree>
    <p:extLst>
      <p:ext uri="{BB962C8B-B14F-4D97-AF65-F5344CB8AC3E}">
        <p14:creationId xmlns:p14="http://schemas.microsoft.com/office/powerpoint/2010/main" val="83359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Questions/More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D55D2-9CFC-42BB-9EB7-88C3A7AF3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2740662"/>
            <a:ext cx="3856774" cy="14655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Call (605)-461-3936 </a:t>
            </a:r>
          </a:p>
          <a:p>
            <a:r>
              <a:rPr lang="en-US">
                <a:solidFill>
                  <a:srgbClr val="FFFFFF"/>
                </a:solidFill>
              </a:rPr>
              <a:t>Email: collinb@nextlevelag.com</a:t>
            </a:r>
          </a:p>
        </p:txBody>
      </p:sp>
    </p:spTree>
    <p:extLst>
      <p:ext uri="{BB962C8B-B14F-4D97-AF65-F5344CB8AC3E}">
        <p14:creationId xmlns:p14="http://schemas.microsoft.com/office/powerpoint/2010/main" val="78476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Bareground</a:t>
            </a:r>
            <a:r>
              <a:rPr lang="en-US" dirty="0"/>
              <a:t>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SOIL: </a:t>
            </a:r>
          </a:p>
          <a:p>
            <a:pPr lvl="1"/>
            <a:r>
              <a:rPr lang="en-US" dirty="0"/>
              <a:t>Soil Color, Organic Matter, Texture</a:t>
            </a:r>
          </a:p>
          <a:p>
            <a:r>
              <a:rPr lang="en-US" dirty="0"/>
              <a:t>WATER: </a:t>
            </a:r>
          </a:p>
          <a:p>
            <a:pPr lvl="1"/>
            <a:r>
              <a:rPr lang="en-US" dirty="0"/>
              <a:t>Nutrient Movement, Salinity, Organic Matter, Erosion</a:t>
            </a:r>
          </a:p>
          <a:p>
            <a:r>
              <a:rPr lang="en-US" dirty="0"/>
              <a:t>TOPOGRAPHY:</a:t>
            </a:r>
          </a:p>
          <a:p>
            <a:pPr lvl="1"/>
            <a:r>
              <a:rPr lang="en-US" dirty="0"/>
              <a:t>Elevation, Water Movement, Hills/Slopes, Depressions</a:t>
            </a:r>
          </a:p>
        </p:txBody>
      </p:sp>
      <p:pic>
        <p:nvPicPr>
          <p:cNvPr id="4" name="Picture 2" descr="C:\Users\Crop Pro\Documents\C overload\ProfDevelopment\Precision Ag\ManAgLobbJpeg\ManAg_Lobb_presentation_Page_04.jpg">
            <a:extLst>
              <a:ext uri="{FF2B5EF4-FFF2-40B4-BE49-F238E27FC236}">
                <a16:creationId xmlns:a16="http://schemas.microsoft.com/office/drawing/2014/main" id="{DF0C95C4-F9CE-4282-94EE-D7331455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2" b="24663"/>
          <a:stretch/>
        </p:blipFill>
        <p:spPr bwMode="auto">
          <a:xfrm>
            <a:off x="6808361" y="1364096"/>
            <a:ext cx="4704350" cy="26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8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Soil: NIR Images Bare Soil Images</a:t>
            </a:r>
            <a:br>
              <a:rPr lang="en-US" sz="2800"/>
            </a:b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42A29-78E3-4471-8E00-5EBDD01D1A20}"/>
              </a:ext>
            </a:extLst>
          </p:cNvPr>
          <p:cNvSpPr txBox="1"/>
          <p:nvPr/>
        </p:nvSpPr>
        <p:spPr>
          <a:xfrm>
            <a:off x="671361" y="2160589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Satellite imagery is pulled from multiple years and months of bare soil data.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are run through a correlation matrix. The best images are selected.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final product shows the difference in soil throughout the field.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7" y="778806"/>
            <a:ext cx="5421162" cy="226333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8" y="3608524"/>
            <a:ext cx="5421162" cy="22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5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CBB306-8362-4E9F-8E8F-724CB89A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5217538" cy="1320800"/>
          </a:xfrm>
        </p:spPr>
        <p:txBody>
          <a:bodyPr>
            <a:normAutofit/>
          </a:bodyPr>
          <a:lstStyle/>
          <a:p>
            <a:r>
              <a:rPr lang="en-US" dirty="0"/>
              <a:t>Topography: 3D Lidar</a:t>
            </a:r>
          </a:p>
        </p:txBody>
      </p:sp>
      <p:sp>
        <p:nvSpPr>
          <p:cNvPr id="15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858C8E-F501-4A7A-8A59-82358ED8F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3" y="2160589"/>
            <a:ext cx="5211607" cy="3880773"/>
          </a:xfrm>
        </p:spPr>
        <p:txBody>
          <a:bodyPr>
            <a:normAutofit/>
          </a:bodyPr>
          <a:lstStyle/>
          <a:p>
            <a:r>
              <a:rPr lang="en-US" dirty="0"/>
              <a:t>Lidar data is used for elevation and creating a topography layer</a:t>
            </a:r>
          </a:p>
          <a:p>
            <a:r>
              <a:rPr lang="en-US" dirty="0"/>
              <a:t>This layer will show how water will potentially move throughout the field</a:t>
            </a:r>
          </a:p>
          <a:p>
            <a:r>
              <a:rPr lang="en-US" dirty="0"/>
              <a:t>This layer helps determine which areas of the field will dry out first as well as which areas will hold moisture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155"/>
          <a:stretch/>
        </p:blipFill>
        <p:spPr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DFCE3EB-D8EE-4ECA-9D06-6979FD35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51"/>
          <a:stretch/>
        </p:blipFill>
        <p:spPr>
          <a:xfrm>
            <a:off x="6604548" y="2286000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548"/>
          <a:stretch/>
        </p:blipFill>
        <p:spPr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0DA0B5-A290-4512-A78A-252BC482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7537" y="0"/>
            <a:ext cx="1886594" cy="6858000"/>
          </a:xfrm>
          <a:custGeom>
            <a:avLst/>
            <a:gdLst>
              <a:gd name="connsiteX0" fmla="*/ 332766 w 1886594"/>
              <a:gd name="connsiteY0" fmla="*/ 0 h 6858000"/>
              <a:gd name="connsiteX1" fmla="*/ 473666 w 1886594"/>
              <a:gd name="connsiteY1" fmla="*/ 0 h 6858000"/>
              <a:gd name="connsiteX2" fmla="*/ 1886594 w 1886594"/>
              <a:gd name="connsiteY2" fmla="*/ 4481876 h 6858000"/>
              <a:gd name="connsiteX3" fmla="*/ 140900 w 1886594"/>
              <a:gd name="connsiteY3" fmla="*/ 6858000 h 6858000"/>
              <a:gd name="connsiteX4" fmla="*/ 0 w 1886594"/>
              <a:gd name="connsiteY4" fmla="*/ 6858000 h 6858000"/>
              <a:gd name="connsiteX5" fmla="*/ 1745694 w 1886594"/>
              <a:gd name="connsiteY5" fmla="*/ 4481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94" h="6858000">
                <a:moveTo>
                  <a:pt x="332766" y="0"/>
                </a:moveTo>
                <a:lnTo>
                  <a:pt x="473666" y="0"/>
                </a:lnTo>
                <a:lnTo>
                  <a:pt x="1886594" y="4481876"/>
                </a:lnTo>
                <a:lnTo>
                  <a:pt x="140900" y="6858000"/>
                </a:lnTo>
                <a:lnTo>
                  <a:pt x="0" y="6858000"/>
                </a:lnTo>
                <a:lnTo>
                  <a:pt x="1745694" y="44818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9">
            <a:extLst>
              <a:ext uri="{FF2B5EF4-FFF2-40B4-BE49-F238E27FC236}">
                <a16:creationId xmlns:a16="http://schemas.microsoft.com/office/drawing/2014/main" id="{2C020F0B-C1D1-4E35-8674-2F6D2EB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5A9F879-5728-4241-84BE-EBFBB9D6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424A02-0F86-4C43-9C35-0E226651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5B55B4-9E05-4924-946C-92CE670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0F30D126-B32B-40C9-84A3-C2FAD3B5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847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/>
              <a:t>Water Layer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FDC626-476F-4977-ADE4-D2E405D2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Shows water collecting depressions along with water movement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7" y="778805"/>
            <a:ext cx="5421162" cy="226333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8" y="3608524"/>
            <a:ext cx="5421162" cy="22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BA3C56-D499-4FAB-AC53-22EE35B8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All layers are combined to make the final zone map</a:t>
            </a:r>
          </a:p>
          <a:p>
            <a:r>
              <a:rPr lang="en-US" dirty="0"/>
              <a:t>Different weights can be given to each layer to better fit each field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7" y="778807"/>
            <a:ext cx="5421162" cy="226333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8" y="3608524"/>
            <a:ext cx="5421162" cy="22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8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#’s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4B7A0E-620B-4573-8ED1-7E33DC00D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1"/>
          <a:stretch/>
        </p:blipFill>
        <p:spPr>
          <a:xfrm>
            <a:off x="540449" y="2458046"/>
            <a:ext cx="5164970" cy="2905564"/>
          </a:xfrm>
          <a:prstGeom prst="rect">
            <a:avLst/>
          </a:prstGeom>
        </p:spPr>
      </p:pic>
      <p:pic>
        <p:nvPicPr>
          <p:cNvPr id="5" name="Picture 2" descr="C:\Users\Crop Pro\Documents\C overload\ProfDevelopment\Precision Ag\ManAgLobbJpeg\ManAg_Lobb_presentation_Page_04.jpg">
            <a:extLst>
              <a:ext uri="{FF2B5EF4-FFF2-40B4-BE49-F238E27FC236}">
                <a16:creationId xmlns:a16="http://schemas.microsoft.com/office/drawing/2014/main" id="{DF0C95C4-F9CE-4282-94EE-D7331455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2" b="24663"/>
          <a:stretch/>
        </p:blipFill>
        <p:spPr bwMode="auto">
          <a:xfrm>
            <a:off x="5904003" y="2458309"/>
            <a:ext cx="5164971" cy="29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1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Zones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0-50ac.=5 zones</a:t>
            </a:r>
          </a:p>
          <a:p>
            <a:r>
              <a:rPr lang="en-US" dirty="0"/>
              <a:t>50-75=7 zones</a:t>
            </a:r>
          </a:p>
          <a:p>
            <a:r>
              <a:rPr lang="en-US" dirty="0"/>
              <a:t>Above 75 acres=10 Zones</a:t>
            </a:r>
          </a:p>
          <a:p>
            <a:r>
              <a:rPr lang="en-US" dirty="0"/>
              <a:t>Sample from half zone (1,3,5,7,10)</a:t>
            </a:r>
          </a:p>
          <a:p>
            <a:pPr lvl="1"/>
            <a:r>
              <a:rPr lang="en-US" dirty="0"/>
              <a:t>0-6” typical sampling depth, 6-24” subsample</a:t>
            </a:r>
          </a:p>
          <a:p>
            <a:pPr lvl="1"/>
            <a:r>
              <a:rPr lang="en-US" dirty="0"/>
              <a:t>5-15 sample cores from each zone - </a:t>
            </a:r>
            <a:r>
              <a:rPr lang="en-US" dirty="0" err="1"/>
              <a:t>dependant</a:t>
            </a:r>
            <a:r>
              <a:rPr lang="en-US" dirty="0"/>
              <a:t> on zone size</a:t>
            </a:r>
          </a:p>
          <a:p>
            <a:r>
              <a:rPr lang="en-US" dirty="0"/>
              <a:t>Indicator Complete Soil test from Next Level Ag Labs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45" y="471648"/>
            <a:ext cx="2343780" cy="3538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38" y="4441371"/>
            <a:ext cx="4193694" cy="20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Points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5" y="1678305"/>
            <a:ext cx="9976639" cy="41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63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247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Zone Creation</vt:lpstr>
      <vt:lpstr>Bareground Maps</vt:lpstr>
      <vt:lpstr>Soil: NIR Images Bare Soil Images </vt:lpstr>
      <vt:lpstr>Topography: 3D Lidar</vt:lpstr>
      <vt:lpstr>Water Layer</vt:lpstr>
      <vt:lpstr>Putting it All Together</vt:lpstr>
      <vt:lpstr>Zone #’s</vt:lpstr>
      <vt:lpstr>Sampling Zones</vt:lpstr>
      <vt:lpstr>Sample Points</vt:lpstr>
      <vt:lpstr>Questions/More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 Creation</dc:title>
  <dc:creator>Tyler</dc:creator>
  <cp:lastModifiedBy>Jordon Leighton</cp:lastModifiedBy>
  <cp:revision>22</cp:revision>
  <dcterms:created xsi:type="dcterms:W3CDTF">2021-03-22T13:18:55Z</dcterms:created>
  <dcterms:modified xsi:type="dcterms:W3CDTF">2021-09-02T13:57:31Z</dcterms:modified>
</cp:coreProperties>
</file>